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4"/>
  </p:sldMasterIdLst>
  <p:notesMasterIdLst>
    <p:notesMasterId r:id="rId10"/>
  </p:notesMasterIdLst>
  <p:sldIdLst>
    <p:sldId id="279" r:id="rId5"/>
    <p:sldId id="289" r:id="rId6"/>
    <p:sldId id="290" r:id="rId7"/>
    <p:sldId id="291" r:id="rId8"/>
    <p:sldId id="28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44F70C-3FFD-4845-A542-B5A5C25771D6}" v="617" dt="2021-08-26T09:14:25.8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6" autoAdjust="0"/>
    <p:restoredTop sz="86609" autoAdjust="0"/>
  </p:normalViewPr>
  <p:slideViewPr>
    <p:cSldViewPr>
      <p:cViewPr varScale="1">
        <p:scale>
          <a:sx n="88" d="100"/>
          <a:sy n="88" d="100"/>
        </p:scale>
        <p:origin x="1149" y="3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-Stefani Silvano" userId="c38a7719-97e7-4ad6-a483-55c8d21883ef" providerId="ADAL" clId="{9E44F70C-3FFD-4845-A542-B5A5C25771D6}"/>
    <pc:docChg chg="modSld">
      <pc:chgData name="De-Stefani Silvano" userId="c38a7719-97e7-4ad6-a483-55c8d21883ef" providerId="ADAL" clId="{9E44F70C-3FFD-4845-A542-B5A5C25771D6}" dt="2021-08-26T09:14:25.878" v="10" actId="207"/>
      <pc:docMkLst>
        <pc:docMk/>
      </pc:docMkLst>
      <pc:sldChg chg="modSp">
        <pc:chgData name="De-Stefani Silvano" userId="c38a7719-97e7-4ad6-a483-55c8d21883ef" providerId="ADAL" clId="{9E44F70C-3FFD-4845-A542-B5A5C25771D6}" dt="2021-08-26T09:14:25.878" v="10" actId="207"/>
        <pc:sldMkLst>
          <pc:docMk/>
          <pc:sldMk cId="1367129189" sldId="287"/>
        </pc:sldMkLst>
        <pc:spChg chg="mod">
          <ac:chgData name="De-Stefani Silvano" userId="c38a7719-97e7-4ad6-a483-55c8d21883ef" providerId="ADAL" clId="{9E44F70C-3FFD-4845-A542-B5A5C25771D6}" dt="2021-08-26T09:14:25.878" v="10" actId="207"/>
          <ac:spMkLst>
            <pc:docMk/>
            <pc:sldMk cId="1367129189" sldId="287"/>
            <ac:spMk id="13" creationId="{00000000-0000-0000-0000-000000000000}"/>
          </ac:spMkLst>
        </pc:spChg>
      </pc:sldChg>
      <pc:sldChg chg="modSp">
        <pc:chgData name="De-Stefani Silvano" userId="c38a7719-97e7-4ad6-a483-55c8d21883ef" providerId="ADAL" clId="{9E44F70C-3FFD-4845-A542-B5A5C25771D6}" dt="2021-08-26T09:14:01.497" v="9" actId="20577"/>
        <pc:sldMkLst>
          <pc:docMk/>
          <pc:sldMk cId="3935157264" sldId="289"/>
        </pc:sldMkLst>
        <pc:spChg chg="mod">
          <ac:chgData name="De-Stefani Silvano" userId="c38a7719-97e7-4ad6-a483-55c8d21883ef" providerId="ADAL" clId="{9E44F70C-3FFD-4845-A542-B5A5C25771D6}" dt="2021-08-26T09:14:01.497" v="9" actId="20577"/>
          <ac:spMkLst>
            <pc:docMk/>
            <pc:sldMk cId="3935157264" sldId="289"/>
            <ac:spMk id="1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62EC0-A8E3-482C-BC34-F3C16D27DD4E}" type="datetimeFigureOut">
              <a:rPr lang="de-CH" smtClean="0"/>
              <a:t>26.08.2021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3BD2F-FC7B-42CF-9A20-B470AC4549F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95774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de-CH" sz="1200" dirty="0"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3BD2F-FC7B-42CF-9A20-B470AC4549F4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08591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de-CH" sz="1200" dirty="0"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3BD2F-FC7B-42CF-9A20-B470AC4549F4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11482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de-CH" sz="1200" dirty="0"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3BD2F-FC7B-42CF-9A20-B470AC4549F4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93393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de-CH" sz="1200" dirty="0"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3BD2F-FC7B-42CF-9A20-B470AC4549F4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50954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de-CH" sz="1200" dirty="0"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3BD2F-FC7B-42CF-9A20-B470AC4549F4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76403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fld id="{273408F0-7698-49C7-BB00-9AABAAC9D5C2}" type="datetimeFigureOut">
              <a:rPr lang="de-CH" smtClean="0"/>
              <a:pPr/>
              <a:t>26.08.2021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240" y="6459786"/>
            <a:ext cx="1677123" cy="365125"/>
          </a:xfrm>
        </p:spPr>
        <p:txBody>
          <a:bodyPr/>
          <a:lstStyle/>
          <a:p>
            <a:endParaRPr lang="de-DE" dirty="0"/>
          </a:p>
          <a:p>
            <a:r>
              <a:rPr lang="de-DE" sz="1000" dirty="0"/>
              <a:t>Gewerbeschule </a:t>
            </a:r>
            <a:r>
              <a:rPr lang="de-DE" sz="1000" dirty="0" err="1"/>
              <a:t>Samedan</a:t>
            </a:r>
            <a:endParaRPr lang="de-CH" sz="1000" dirty="0"/>
          </a:p>
          <a:p>
            <a:endParaRPr lang="de-CH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257" y="109964"/>
            <a:ext cx="2346094" cy="63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114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08F0-7698-49C7-BB00-9AABAAC9D5C2}" type="datetimeFigureOut">
              <a:rPr lang="de-CH" smtClean="0"/>
              <a:t>26.08.2021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F979-DCB1-4D86-A1AE-9F93FD39C49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812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08F0-7698-49C7-BB00-9AABAAC9D5C2}" type="datetimeFigureOut">
              <a:rPr lang="de-CH" smtClean="0"/>
              <a:t>26.08.2021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F979-DCB1-4D86-A1AE-9F93FD39C49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607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9872" y="568659"/>
            <a:ext cx="5157052" cy="988134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1" y="2115504"/>
            <a:ext cx="7543801" cy="4023360"/>
          </a:xfrm>
        </p:spPr>
        <p:txBody>
          <a:bodyPr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08F0-7698-49C7-BB00-9AABAAC9D5C2}" type="datetimeFigureOut">
              <a:rPr lang="de-CH" smtClean="0"/>
              <a:t>26.08.2021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4248" y="6459786"/>
            <a:ext cx="1605115" cy="365125"/>
          </a:xfrm>
        </p:spPr>
        <p:txBody>
          <a:bodyPr/>
          <a:lstStyle/>
          <a:p>
            <a:endParaRPr lang="de-DE" dirty="0"/>
          </a:p>
          <a:p>
            <a:r>
              <a:rPr lang="de-DE" dirty="0"/>
              <a:t>Gewerbeschule </a:t>
            </a:r>
            <a:r>
              <a:rPr lang="de-DE" dirty="0" err="1"/>
              <a:t>Samedan</a:t>
            </a:r>
            <a:endParaRPr lang="de-CH" dirty="0"/>
          </a:p>
          <a:p>
            <a:endParaRPr lang="de-CH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257" y="109964"/>
            <a:ext cx="2346094" cy="63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892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CH" dirty="0"/>
          </a:p>
        </p:txBody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08F0-7698-49C7-BB00-9AABAAC9D5C2}" type="datetimeFigureOut">
              <a:rPr lang="de-CH" smtClean="0"/>
              <a:t>26.08.2021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F979-DCB1-4D86-A1AE-9F93FD39C49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5084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08F0-7698-49C7-BB00-9AABAAC9D5C2}" type="datetimeFigureOut">
              <a:rPr lang="de-CH" smtClean="0"/>
              <a:t>26.08.2021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F979-DCB1-4D86-A1AE-9F93FD39C49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1923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08F0-7698-49C7-BB00-9AABAAC9D5C2}" type="datetimeFigureOut">
              <a:rPr lang="de-CH" smtClean="0"/>
              <a:t>26.08.2021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F979-DCB1-4D86-A1AE-9F93FD39C49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97152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08F0-7698-49C7-BB00-9AABAAC9D5C2}" type="datetimeFigureOut">
              <a:rPr lang="de-CH" smtClean="0"/>
              <a:t>26.08.2021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F979-DCB1-4D86-A1AE-9F93FD39C49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6155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08F0-7698-49C7-BB00-9AABAAC9D5C2}" type="datetimeFigureOut">
              <a:rPr lang="de-CH" smtClean="0"/>
              <a:t>26.08.2021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F979-DCB1-4D86-A1AE-9F93FD39C49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4004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73408F0-7698-49C7-BB00-9AABAAC9D5C2}" type="datetimeFigureOut">
              <a:rPr lang="de-CH" smtClean="0"/>
              <a:t>26.08.2021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38F979-DCB1-4D86-A1AE-9F93FD39C49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79102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08F0-7698-49C7-BB00-9AABAAC9D5C2}" type="datetimeFigureOut">
              <a:rPr lang="de-CH" smtClean="0"/>
              <a:t>26.08.2021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8F979-DCB1-4D86-A1AE-9F93FD39C490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3950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73408F0-7698-49C7-BB00-9AABAAC9D5C2}" type="datetimeFigureOut">
              <a:rPr lang="de-CH" smtClean="0"/>
              <a:t>26.08.2021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338F979-DCB1-4D86-A1AE-9F93FD39C490}" type="slidenum">
              <a:rPr lang="de-CH" smtClean="0"/>
              <a:t>‹Nr.›</a:t>
            </a:fld>
            <a:endParaRPr lang="de-CH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5564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2195736" y="188640"/>
            <a:ext cx="67687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br>
              <a:rPr kumimoji="0" lang="de-CH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</a:br>
            <a:r>
              <a:rPr lang="de-CH" sz="2800" b="1" dirty="0">
                <a:cs typeface="Arial" pitchFamily="34" charset="0"/>
              </a:rPr>
              <a:t>Infos Gewerbeschule</a:t>
            </a:r>
            <a:br>
              <a:rPr kumimoji="0" lang="de-CH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</a:br>
            <a:endParaRPr kumimoji="0" lang="de-CH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95536" y="1268760"/>
            <a:ext cx="6264696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Qualifikationsverfahren (QV = Lehrabschluss) </a:t>
            </a:r>
            <a:endParaRPr lang="de-DE" sz="2000" dirty="0"/>
          </a:p>
          <a:p>
            <a:pPr>
              <a:tabLst>
                <a:tab pos="180975" algn="l"/>
              </a:tabLst>
            </a:pPr>
            <a:endParaRPr lang="de-CH" altLang="de-DE" sz="2000" dirty="0"/>
          </a:p>
          <a:p>
            <a:pPr>
              <a:tabLst>
                <a:tab pos="180975" algn="l"/>
              </a:tabLst>
            </a:pPr>
            <a:r>
              <a:rPr lang="de-CH" altLang="de-DE" sz="2000" dirty="0"/>
              <a:t>Das QV besteht aus </a:t>
            </a:r>
            <a:r>
              <a:rPr lang="de-CH" altLang="de-DE" sz="2000" b="1" dirty="0"/>
              <a:t>drei Teilen</a:t>
            </a:r>
            <a:r>
              <a:rPr lang="de-CH" altLang="de-DE" sz="2000" dirty="0"/>
              <a:t>:</a:t>
            </a:r>
          </a:p>
          <a:p>
            <a:pPr>
              <a:tabLst>
                <a:tab pos="180975" algn="l"/>
              </a:tabLst>
            </a:pPr>
            <a:endParaRPr lang="de-CH" altLang="de-DE" sz="2000" b="1" dirty="0"/>
          </a:p>
          <a:p>
            <a:pPr>
              <a:tabLst>
                <a:tab pos="180975" algn="l"/>
              </a:tabLst>
            </a:pPr>
            <a:r>
              <a:rPr lang="de-CH" altLang="de-DE" sz="2000" b="1" dirty="0"/>
              <a:t>	</a:t>
            </a:r>
            <a:r>
              <a:rPr lang="de-CH" altLang="de-DE" sz="2000" b="1" dirty="0">
                <a:solidFill>
                  <a:srgbClr val="FF0000"/>
                </a:solidFill>
              </a:rPr>
              <a:t>-</a:t>
            </a:r>
            <a:r>
              <a:rPr lang="de-CH" altLang="de-DE" sz="2000" b="1" dirty="0"/>
              <a:t> </a:t>
            </a:r>
            <a:r>
              <a:rPr lang="de-CH" altLang="de-DE" sz="2000" b="1" dirty="0">
                <a:solidFill>
                  <a:srgbClr val="FF0000"/>
                </a:solidFill>
              </a:rPr>
              <a:t>Erfahrungsnote (EN)</a:t>
            </a:r>
          </a:p>
          <a:p>
            <a:pPr>
              <a:tabLst>
                <a:tab pos="180975" algn="l"/>
              </a:tabLst>
            </a:pPr>
            <a:r>
              <a:rPr lang="de-CH" altLang="de-DE" sz="2000" dirty="0">
                <a:solidFill>
                  <a:srgbClr val="FF0000"/>
                </a:solidFill>
                <a:latin typeface="Tahoma" panose="020B0604030504040204" pitchFamily="34" charset="0"/>
              </a:rPr>
              <a:t>	</a:t>
            </a:r>
            <a:r>
              <a:rPr lang="de-CH" altLang="de-DE" sz="2000" b="1" dirty="0">
                <a:solidFill>
                  <a:srgbClr val="FF0000"/>
                </a:solidFill>
              </a:rPr>
              <a:t>- Vertiefungsarbeit (VA)</a:t>
            </a:r>
          </a:p>
          <a:p>
            <a:pPr>
              <a:tabLst>
                <a:tab pos="180975" algn="l"/>
              </a:tabLst>
            </a:pPr>
            <a:r>
              <a:rPr lang="de-CH" altLang="de-DE" sz="2000" b="1" dirty="0">
                <a:solidFill>
                  <a:srgbClr val="FF0000"/>
                </a:solidFill>
              </a:rPr>
              <a:t>	- Schlussprüfung (SP) </a:t>
            </a:r>
          </a:p>
          <a:p>
            <a:pPr>
              <a:tabLst>
                <a:tab pos="180975" algn="l"/>
              </a:tabLst>
            </a:pPr>
            <a:endParaRPr lang="de-CH" altLang="de-DE" sz="2000" b="1" dirty="0"/>
          </a:p>
          <a:p>
            <a:pPr>
              <a:tabLst>
                <a:tab pos="180975" algn="l"/>
              </a:tabLst>
            </a:pPr>
            <a:endParaRPr lang="de-DE" altLang="de-DE" sz="2000" b="1" dirty="0"/>
          </a:p>
          <a:p>
            <a:pPr>
              <a:tabLst>
                <a:tab pos="180975" algn="l"/>
              </a:tabLst>
            </a:pPr>
            <a:endParaRPr lang="de-DE" altLang="de-DE" sz="2000" dirty="0"/>
          </a:p>
          <a:p>
            <a:pPr>
              <a:tabLst>
                <a:tab pos="180975" algn="l"/>
                <a:tab pos="330200" algn="l"/>
              </a:tabLst>
            </a:pPr>
            <a:endParaRPr lang="de-CH" altLang="de-DE" sz="2000" dirty="0"/>
          </a:p>
          <a:p>
            <a:pPr>
              <a:tabLst>
                <a:tab pos="180975" algn="l"/>
              </a:tabLst>
            </a:pPr>
            <a:br>
              <a:rPr lang="de-CH" altLang="de-DE" sz="2000" dirty="0">
                <a:latin typeface="Tahoma" panose="020B0604030504040204" pitchFamily="34" charset="0"/>
              </a:rPr>
            </a:br>
            <a:endParaRPr lang="de-DE" altLang="de-DE" sz="2000" b="1" dirty="0"/>
          </a:p>
          <a:p>
            <a:pPr>
              <a:tabLst>
                <a:tab pos="180975" algn="l"/>
              </a:tabLst>
            </a:pPr>
            <a:r>
              <a:rPr lang="de-DE" altLang="de-DE" sz="2000" dirty="0"/>
              <a:t>	</a:t>
            </a:r>
            <a:endParaRPr lang="de-CH" altLang="de-DE" sz="2000" dirty="0"/>
          </a:p>
          <a:p>
            <a:pPr marL="342900" indent="-342900">
              <a:buFontTx/>
              <a:buChar char="-"/>
              <a:tabLst>
                <a:tab pos="180975" algn="l"/>
              </a:tabLst>
            </a:pPr>
            <a:endParaRPr lang="de-CH" altLang="de-DE" sz="2000" dirty="0"/>
          </a:p>
          <a:p>
            <a:pPr>
              <a:tabLst>
                <a:tab pos="180975" algn="l"/>
              </a:tabLst>
            </a:pPr>
            <a:r>
              <a:rPr lang="de-DE" altLang="de-DE" sz="2000" dirty="0"/>
              <a:t>	</a:t>
            </a:r>
            <a:endParaRPr lang="de-CH" altLang="de-DE" sz="2000" dirty="0"/>
          </a:p>
          <a:p>
            <a:pPr>
              <a:tabLst>
                <a:tab pos="180975" algn="l"/>
              </a:tabLst>
            </a:pPr>
            <a:endParaRPr lang="de-CH" altLang="de-DE" sz="2400" dirty="0"/>
          </a:p>
          <a:p>
            <a:pPr>
              <a:tabLst>
                <a:tab pos="180975" algn="l"/>
              </a:tabLst>
            </a:pPr>
            <a:endParaRPr lang="de-DE" sz="2000" dirty="0"/>
          </a:p>
          <a:p>
            <a:pPr>
              <a:tabLst>
                <a:tab pos="180975" algn="l"/>
              </a:tabLst>
            </a:pPr>
            <a:endParaRPr lang="de-CH" sz="2000" dirty="0"/>
          </a:p>
          <a:p>
            <a:pPr>
              <a:tabLst>
                <a:tab pos="180975" algn="l"/>
              </a:tabLst>
            </a:pPr>
            <a:endParaRPr lang="de-CH" sz="2000" dirty="0"/>
          </a:p>
          <a:p>
            <a:br>
              <a:rPr lang="de-DE" sz="2400" dirty="0">
                <a:latin typeface="Trebuchet MS" pitchFamily="34" charset="0"/>
              </a:rPr>
            </a:br>
            <a:endParaRPr lang="de-CH" sz="2400" b="1" dirty="0"/>
          </a:p>
          <a:p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212068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2195736" y="188640"/>
            <a:ext cx="67687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br>
              <a:rPr kumimoji="0" lang="de-CH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</a:br>
            <a:r>
              <a:rPr lang="de-CH" sz="2800" b="1" dirty="0">
                <a:cs typeface="Arial" pitchFamily="34" charset="0"/>
              </a:rPr>
              <a:t>Infos Gewerbeschule</a:t>
            </a:r>
            <a:br>
              <a:rPr kumimoji="0" lang="de-CH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</a:br>
            <a:endParaRPr kumimoji="0" lang="de-CH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95536" y="1196752"/>
            <a:ext cx="6264696" cy="8648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975" algn="l"/>
              </a:tabLst>
            </a:pPr>
            <a:r>
              <a:rPr lang="de-CH" altLang="de-DE" sz="2400" b="1" dirty="0">
                <a:solidFill>
                  <a:srgbClr val="FF0000"/>
                </a:solidFill>
              </a:rPr>
              <a:t>Erfahrungsnote (EN)</a:t>
            </a:r>
          </a:p>
          <a:p>
            <a:pPr>
              <a:tabLst>
                <a:tab pos="180975" algn="l"/>
              </a:tabLst>
            </a:pPr>
            <a:endParaRPr lang="de-CH" altLang="de-DE" sz="2000" b="1" dirty="0"/>
          </a:p>
          <a:p>
            <a:pPr>
              <a:tabLst>
                <a:tab pos="180975" algn="l"/>
                <a:tab pos="358775" algn="l"/>
              </a:tabLst>
            </a:pPr>
            <a:r>
              <a:rPr lang="de-CH" altLang="de-DE" sz="2000" b="1" dirty="0"/>
              <a:t>	</a:t>
            </a:r>
            <a:r>
              <a:rPr lang="de-CH" altLang="de-DE" sz="2000" i="1" dirty="0"/>
              <a:t>-</a:t>
            </a:r>
            <a:r>
              <a:rPr lang="de-CH" altLang="de-DE" sz="2000" b="1" dirty="0"/>
              <a:t> 	</a:t>
            </a:r>
            <a:r>
              <a:rPr lang="de-DE" sz="2000" b="1" dirty="0"/>
              <a:t>Durchschnitt aller Zeugnisnoten </a:t>
            </a:r>
            <a:r>
              <a:rPr lang="de-DE" sz="2000" dirty="0"/>
              <a:t>die Sie in den </a:t>
            </a:r>
            <a:br>
              <a:rPr lang="de-DE" sz="2000" dirty="0"/>
            </a:br>
            <a:r>
              <a:rPr lang="de-DE" sz="2000" dirty="0"/>
              <a:t>		3 bzw. 4 Jahren im Zeugnis haben (10 bzw. 14 Noten)</a:t>
            </a:r>
          </a:p>
          <a:p>
            <a:pPr>
              <a:tabLst>
                <a:tab pos="180975" algn="l"/>
                <a:tab pos="358775" algn="l"/>
              </a:tabLst>
            </a:pPr>
            <a:endParaRPr lang="de-DE" altLang="de-DE" sz="2000" b="1" dirty="0"/>
          </a:p>
          <a:p>
            <a:pPr marL="342900" indent="-342900">
              <a:buFont typeface="Wingdings" panose="05000000000000000000" pitchFamily="2" charset="2"/>
              <a:buChar char="à"/>
              <a:tabLst>
                <a:tab pos="180975" algn="l"/>
                <a:tab pos="358775" algn="l"/>
              </a:tabLst>
            </a:pPr>
            <a:r>
              <a:rPr lang="de-CH" altLang="de-DE" sz="2000" b="1" dirty="0">
                <a:sym typeface="Wingdings" panose="05000000000000000000" pitchFamily="2" charset="2"/>
              </a:rPr>
              <a:t>Jede Prüfung zählt bereits ein wenig für Ihren 			Abschluss!</a:t>
            </a:r>
          </a:p>
          <a:p>
            <a:pPr marL="342900" indent="-342900">
              <a:buFont typeface="Wingdings" panose="05000000000000000000" pitchFamily="2" charset="2"/>
              <a:buChar char="à"/>
              <a:tabLst>
                <a:tab pos="180975" algn="l"/>
                <a:tab pos="358775" algn="l"/>
              </a:tabLst>
            </a:pPr>
            <a:endParaRPr lang="de-CH" altLang="de-DE" sz="2000" b="1" dirty="0"/>
          </a:p>
          <a:p>
            <a:pPr>
              <a:tabLst>
                <a:tab pos="180975" algn="l"/>
                <a:tab pos="358775" algn="l"/>
              </a:tabLst>
            </a:pPr>
            <a:r>
              <a:rPr lang="de-CH" sz="2000" b="1" dirty="0">
                <a:sym typeface="Wingdings" panose="05000000000000000000" pitchFamily="2" charset="2"/>
              </a:rPr>
              <a:t> 	</a:t>
            </a:r>
            <a:r>
              <a:rPr lang="de-DE" sz="2000" b="1" dirty="0"/>
              <a:t>Wer gute Vornoten hat, hat im letzten Lehrjahr viel 			weniger Stress – geben Sie bei jeder Prüfung Ihr </a:t>
            </a:r>
            <a:br>
              <a:rPr lang="de-DE" sz="2000" b="1" dirty="0"/>
            </a:br>
            <a:r>
              <a:rPr lang="de-DE" sz="2000" b="1" dirty="0"/>
              <a:t>		bestes und bereiten Sie sich seriös darauf vor!</a:t>
            </a:r>
            <a:r>
              <a:rPr lang="de-DE" sz="2000" dirty="0"/>
              <a:t> </a:t>
            </a:r>
            <a:endParaRPr lang="de-CH" altLang="de-DE" sz="2000" b="1" dirty="0"/>
          </a:p>
          <a:p>
            <a:pPr>
              <a:tabLst>
                <a:tab pos="180975" algn="l"/>
              </a:tabLst>
            </a:pPr>
            <a:r>
              <a:rPr lang="de-CH" altLang="de-DE" sz="2000" b="1" dirty="0"/>
              <a:t>	</a:t>
            </a:r>
          </a:p>
          <a:p>
            <a:pPr>
              <a:tabLst>
                <a:tab pos="180975" algn="l"/>
              </a:tabLst>
            </a:pPr>
            <a:endParaRPr lang="de-DE" altLang="de-DE" sz="2000" b="1" dirty="0"/>
          </a:p>
          <a:p>
            <a:pPr>
              <a:tabLst>
                <a:tab pos="180975" algn="l"/>
              </a:tabLst>
            </a:pPr>
            <a:endParaRPr lang="de-DE" altLang="de-DE" sz="2000" dirty="0"/>
          </a:p>
          <a:p>
            <a:pPr>
              <a:tabLst>
                <a:tab pos="180975" algn="l"/>
                <a:tab pos="330200" algn="l"/>
              </a:tabLst>
            </a:pPr>
            <a:endParaRPr lang="de-CH" altLang="de-DE" sz="2000" dirty="0"/>
          </a:p>
          <a:p>
            <a:pPr>
              <a:tabLst>
                <a:tab pos="180975" algn="l"/>
              </a:tabLst>
            </a:pPr>
            <a:br>
              <a:rPr lang="de-CH" altLang="de-DE" sz="2000" dirty="0">
                <a:latin typeface="Tahoma" panose="020B0604030504040204" pitchFamily="34" charset="0"/>
              </a:rPr>
            </a:br>
            <a:endParaRPr lang="de-DE" altLang="de-DE" sz="2000" b="1" dirty="0"/>
          </a:p>
          <a:p>
            <a:pPr>
              <a:tabLst>
                <a:tab pos="180975" algn="l"/>
              </a:tabLst>
            </a:pPr>
            <a:r>
              <a:rPr lang="de-DE" altLang="de-DE" sz="2000" dirty="0"/>
              <a:t>	</a:t>
            </a:r>
            <a:endParaRPr lang="de-CH" altLang="de-DE" sz="2000" dirty="0"/>
          </a:p>
          <a:p>
            <a:pPr marL="342900" indent="-342900">
              <a:buFontTx/>
              <a:buChar char="-"/>
              <a:tabLst>
                <a:tab pos="180975" algn="l"/>
              </a:tabLst>
            </a:pPr>
            <a:endParaRPr lang="de-CH" altLang="de-DE" sz="2000" dirty="0"/>
          </a:p>
          <a:p>
            <a:pPr>
              <a:tabLst>
                <a:tab pos="180975" algn="l"/>
              </a:tabLst>
            </a:pPr>
            <a:r>
              <a:rPr lang="de-DE" altLang="de-DE" sz="2000" dirty="0"/>
              <a:t>	</a:t>
            </a:r>
            <a:endParaRPr lang="de-CH" altLang="de-DE" sz="2000" dirty="0"/>
          </a:p>
          <a:p>
            <a:pPr>
              <a:tabLst>
                <a:tab pos="180975" algn="l"/>
              </a:tabLst>
            </a:pPr>
            <a:endParaRPr lang="de-CH" altLang="de-DE" sz="2400" dirty="0"/>
          </a:p>
          <a:p>
            <a:pPr>
              <a:tabLst>
                <a:tab pos="180975" algn="l"/>
              </a:tabLst>
            </a:pPr>
            <a:endParaRPr lang="de-DE" sz="2000" dirty="0"/>
          </a:p>
          <a:p>
            <a:pPr>
              <a:tabLst>
                <a:tab pos="180975" algn="l"/>
              </a:tabLst>
            </a:pPr>
            <a:endParaRPr lang="de-CH" sz="2000" dirty="0"/>
          </a:p>
          <a:p>
            <a:pPr>
              <a:tabLst>
                <a:tab pos="180975" algn="l"/>
              </a:tabLst>
            </a:pPr>
            <a:endParaRPr lang="de-CH" sz="2000" dirty="0"/>
          </a:p>
          <a:p>
            <a:br>
              <a:rPr lang="de-DE" sz="2400" dirty="0">
                <a:latin typeface="Trebuchet MS" pitchFamily="34" charset="0"/>
              </a:rPr>
            </a:br>
            <a:endParaRPr lang="de-CH" sz="2400" b="1" dirty="0"/>
          </a:p>
          <a:p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393515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2195736" y="188640"/>
            <a:ext cx="67687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br>
              <a:rPr kumimoji="0" lang="de-CH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</a:br>
            <a:r>
              <a:rPr lang="de-CH" sz="2800" b="1" dirty="0">
                <a:cs typeface="Arial" pitchFamily="34" charset="0"/>
              </a:rPr>
              <a:t>Infos Gewerbeschule</a:t>
            </a:r>
            <a:br>
              <a:rPr kumimoji="0" lang="de-CH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</a:br>
            <a:endParaRPr kumimoji="0" lang="de-CH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67544" y="1196752"/>
            <a:ext cx="792088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975" algn="l"/>
              </a:tabLst>
            </a:pPr>
            <a:r>
              <a:rPr lang="de-CH" altLang="de-DE" sz="2400" b="1" dirty="0">
                <a:solidFill>
                  <a:srgbClr val="FF0000"/>
                </a:solidFill>
              </a:rPr>
              <a:t>Vertiefungsarbeit (VA)</a:t>
            </a:r>
          </a:p>
          <a:p>
            <a:pPr>
              <a:tabLst>
                <a:tab pos="180975" algn="l"/>
              </a:tabLst>
            </a:pPr>
            <a:endParaRPr lang="de-CH" altLang="de-DE" sz="2000" b="1" dirty="0"/>
          </a:p>
          <a:p>
            <a:pPr>
              <a:tabLst>
                <a:tab pos="180975" algn="l"/>
              </a:tabLst>
            </a:pPr>
            <a:r>
              <a:rPr lang="de-CH" altLang="de-DE" sz="2000" b="1" dirty="0"/>
              <a:t>	</a:t>
            </a:r>
            <a:r>
              <a:rPr lang="de-CH" altLang="de-DE" sz="2000" i="1" dirty="0"/>
              <a:t>-</a:t>
            </a:r>
            <a:r>
              <a:rPr lang="de-CH" altLang="de-DE" sz="2000" b="1" dirty="0"/>
              <a:t> </a:t>
            </a:r>
            <a:r>
              <a:rPr lang="de-CH" altLang="de-DE" sz="2000" dirty="0"/>
              <a:t>Wird im letzten Lehrjahr geschrieben</a:t>
            </a:r>
          </a:p>
          <a:p>
            <a:pPr>
              <a:tabLst>
                <a:tab pos="180975" algn="l"/>
                <a:tab pos="320675" algn="l"/>
              </a:tabLst>
            </a:pPr>
            <a:r>
              <a:rPr lang="de-CH" altLang="de-DE" sz="2000" b="1" dirty="0"/>
              <a:t>	</a:t>
            </a:r>
            <a:r>
              <a:rPr lang="de-CH" altLang="de-DE" sz="2000" dirty="0"/>
              <a:t>-</a:t>
            </a:r>
            <a:r>
              <a:rPr lang="de-CH" altLang="de-DE" sz="2000" b="1" dirty="0"/>
              <a:t> </a:t>
            </a:r>
            <a:r>
              <a:rPr lang="de-DE" altLang="de-DE" sz="2000" b="1" dirty="0"/>
              <a:t>Vertiefungsarbeit</a:t>
            </a:r>
            <a:r>
              <a:rPr lang="de-DE" altLang="de-DE" sz="2000" dirty="0"/>
              <a:t> umfasst ca. 8 – 20 Seiten </a:t>
            </a:r>
            <a:br>
              <a:rPr lang="de-DE" altLang="de-DE" sz="2000" dirty="0"/>
            </a:br>
            <a:r>
              <a:rPr lang="de-DE" altLang="de-DE" sz="2000" dirty="0"/>
              <a:t>		(2/3 der VA-Note)</a:t>
            </a:r>
          </a:p>
          <a:p>
            <a:pPr>
              <a:tabLst>
                <a:tab pos="180975" algn="l"/>
              </a:tabLst>
            </a:pPr>
            <a:r>
              <a:rPr lang="de-DE" altLang="de-DE" sz="2000" dirty="0"/>
              <a:t>	- </a:t>
            </a:r>
            <a:r>
              <a:rPr lang="de-CH" altLang="de-DE" sz="2000" b="1" dirty="0"/>
              <a:t>Präsentation und Prüfungsgespräch </a:t>
            </a:r>
            <a:r>
              <a:rPr lang="de-CH" altLang="de-DE" sz="2000" dirty="0"/>
              <a:t>zur Arbeit </a:t>
            </a:r>
          </a:p>
          <a:p>
            <a:pPr>
              <a:tabLst>
                <a:tab pos="180975" algn="l"/>
                <a:tab pos="315913" algn="l"/>
                <a:tab pos="358775" algn="l"/>
              </a:tabLst>
            </a:pPr>
            <a:r>
              <a:rPr lang="de-CH" altLang="de-DE" sz="2000" dirty="0"/>
              <a:t>		(1/3 der VA-Note)</a:t>
            </a:r>
          </a:p>
          <a:p>
            <a:pPr>
              <a:tabLst>
                <a:tab pos="180975" algn="l"/>
              </a:tabLst>
            </a:pPr>
            <a:r>
              <a:rPr lang="de-CH" altLang="de-DE" sz="2000" dirty="0"/>
              <a:t>	- Obert</a:t>
            </a:r>
            <a:r>
              <a:rPr lang="de-CH" sz="2000" dirty="0"/>
              <a:t>hema wird durch die Schule vorgegeben</a:t>
            </a:r>
          </a:p>
          <a:p>
            <a:pPr>
              <a:tabLst>
                <a:tab pos="180975" algn="l"/>
              </a:tabLst>
            </a:pPr>
            <a:r>
              <a:rPr lang="de-DE" sz="2000" dirty="0"/>
              <a:t>	- </a:t>
            </a:r>
            <a:r>
              <a:rPr lang="de-CH" sz="2000" dirty="0"/>
              <a:t>Herbst bis Weihnachten (Abgabe vor Weihnachten)</a:t>
            </a:r>
          </a:p>
          <a:p>
            <a:pPr>
              <a:tabLst>
                <a:tab pos="180975" algn="l"/>
              </a:tabLst>
            </a:pPr>
            <a:r>
              <a:rPr lang="de-DE" sz="2000" dirty="0"/>
              <a:t>	- Präsentation Ende Januar</a:t>
            </a:r>
          </a:p>
          <a:p>
            <a:pPr>
              <a:tabLst>
                <a:tab pos="180975" algn="l"/>
              </a:tabLst>
            </a:pPr>
            <a:r>
              <a:rPr lang="de-DE" altLang="de-DE" sz="2000" dirty="0"/>
              <a:t>	- </a:t>
            </a:r>
            <a:r>
              <a:rPr lang="de-DE" altLang="de-DE" sz="2000" b="1" dirty="0"/>
              <a:t>Die Note der VA wird nicht kommuniziert </a:t>
            </a:r>
          </a:p>
          <a:p>
            <a:pPr>
              <a:tabLst>
                <a:tab pos="180975" algn="l"/>
                <a:tab pos="625475" algn="l"/>
                <a:tab pos="1077913" algn="l"/>
              </a:tabLst>
            </a:pPr>
            <a:r>
              <a:rPr lang="de-DE" altLang="de-DE" sz="2000" dirty="0"/>
              <a:t>		</a:t>
            </a:r>
            <a:r>
              <a:rPr lang="de-DE" altLang="de-DE" sz="2000" dirty="0">
                <a:sym typeface="Wingdings" panose="05000000000000000000" pitchFamily="2" charset="2"/>
              </a:rPr>
              <a:t> 	</a:t>
            </a:r>
            <a:r>
              <a:rPr lang="de-CH" sz="2000" dirty="0"/>
              <a:t>kann aber in einem persönlichen Gespräch eine Woche nach 			der Präsentation mit der Lehrperson reflektiert werden, und 			dabei können auf positive und negative Punkte hingewiesen 			werden.</a:t>
            </a:r>
          </a:p>
          <a:p>
            <a:pPr>
              <a:tabLst>
                <a:tab pos="180975" algn="l"/>
              </a:tabLst>
            </a:pPr>
            <a:endParaRPr lang="de-DE" altLang="de-DE" sz="2000" dirty="0"/>
          </a:p>
          <a:p>
            <a:pPr>
              <a:tabLst>
                <a:tab pos="180975" algn="l"/>
              </a:tabLst>
            </a:pPr>
            <a:br>
              <a:rPr lang="de-CH" altLang="de-DE" sz="2000" dirty="0">
                <a:latin typeface="Tahoma" panose="020B0604030504040204" pitchFamily="34" charset="0"/>
              </a:rPr>
            </a:br>
            <a:endParaRPr lang="de-DE" altLang="de-DE" sz="2000" b="1" dirty="0"/>
          </a:p>
          <a:p>
            <a:pPr>
              <a:tabLst>
                <a:tab pos="180975" algn="l"/>
              </a:tabLst>
            </a:pPr>
            <a:r>
              <a:rPr lang="de-DE" altLang="de-DE" sz="2000" dirty="0"/>
              <a:t>	</a:t>
            </a:r>
            <a:endParaRPr lang="de-CH" altLang="de-DE" sz="2000" dirty="0"/>
          </a:p>
          <a:p>
            <a:pPr marL="342900" indent="-342900">
              <a:buFontTx/>
              <a:buChar char="-"/>
              <a:tabLst>
                <a:tab pos="180975" algn="l"/>
              </a:tabLst>
            </a:pPr>
            <a:endParaRPr lang="de-CH" altLang="de-DE" sz="2000" dirty="0"/>
          </a:p>
          <a:p>
            <a:pPr>
              <a:tabLst>
                <a:tab pos="180975" algn="l"/>
              </a:tabLst>
            </a:pPr>
            <a:r>
              <a:rPr lang="de-DE" altLang="de-DE" sz="2000" dirty="0"/>
              <a:t>	</a:t>
            </a:r>
            <a:endParaRPr lang="de-CH" altLang="de-DE" sz="2000" dirty="0"/>
          </a:p>
          <a:p>
            <a:pPr>
              <a:tabLst>
                <a:tab pos="180975" algn="l"/>
              </a:tabLst>
            </a:pPr>
            <a:endParaRPr lang="de-CH" altLang="de-DE" sz="2400" dirty="0"/>
          </a:p>
          <a:p>
            <a:pPr>
              <a:tabLst>
                <a:tab pos="180975" algn="l"/>
              </a:tabLst>
            </a:pPr>
            <a:endParaRPr lang="de-DE" sz="2000" dirty="0"/>
          </a:p>
          <a:p>
            <a:pPr>
              <a:tabLst>
                <a:tab pos="180975" algn="l"/>
              </a:tabLst>
            </a:pPr>
            <a:endParaRPr lang="de-CH" sz="2000" dirty="0"/>
          </a:p>
          <a:p>
            <a:pPr>
              <a:tabLst>
                <a:tab pos="180975" algn="l"/>
              </a:tabLst>
            </a:pPr>
            <a:endParaRPr lang="de-CH" sz="2000" dirty="0"/>
          </a:p>
          <a:p>
            <a:br>
              <a:rPr lang="de-DE" sz="2400" dirty="0">
                <a:latin typeface="Trebuchet MS" pitchFamily="34" charset="0"/>
              </a:rPr>
            </a:br>
            <a:endParaRPr lang="de-CH" sz="2400" b="1" dirty="0"/>
          </a:p>
          <a:p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112988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2195736" y="188640"/>
            <a:ext cx="67687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br>
              <a:rPr kumimoji="0" lang="de-CH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</a:br>
            <a:r>
              <a:rPr lang="de-CH" sz="2800" b="1" dirty="0">
                <a:cs typeface="Arial" pitchFamily="34" charset="0"/>
              </a:rPr>
              <a:t>Infos Gewerbeschule</a:t>
            </a:r>
            <a:br>
              <a:rPr kumimoji="0" lang="de-CH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</a:br>
            <a:endParaRPr kumimoji="0" lang="de-CH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67544" y="908720"/>
            <a:ext cx="626469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975" algn="l"/>
              </a:tabLst>
            </a:pPr>
            <a:r>
              <a:rPr lang="de-CH" altLang="de-DE" sz="2400" b="1" dirty="0">
                <a:solidFill>
                  <a:srgbClr val="FF0000"/>
                </a:solidFill>
              </a:rPr>
              <a:t>Schlussprüfung (SP)</a:t>
            </a:r>
          </a:p>
          <a:p>
            <a:pPr>
              <a:tabLst>
                <a:tab pos="180975" algn="l"/>
              </a:tabLst>
            </a:pPr>
            <a:endParaRPr lang="de-CH" altLang="de-DE" sz="2000" b="1" dirty="0"/>
          </a:p>
          <a:p>
            <a:pPr>
              <a:tabLst>
                <a:tab pos="180975" algn="l"/>
                <a:tab pos="300038" algn="l"/>
              </a:tabLst>
            </a:pPr>
            <a:r>
              <a:rPr lang="de-CH" altLang="de-DE" sz="2000" b="1" dirty="0"/>
              <a:t>	</a:t>
            </a:r>
            <a:r>
              <a:rPr lang="de-CH" altLang="de-DE" sz="2000" i="1" dirty="0"/>
              <a:t>-</a:t>
            </a:r>
            <a:r>
              <a:rPr lang="de-CH" altLang="de-DE" sz="2000" b="1" dirty="0"/>
              <a:t> </a:t>
            </a:r>
            <a:r>
              <a:rPr lang="de-CH" sz="2000" dirty="0"/>
              <a:t>anfangs Juni im letzten Lehrjahr </a:t>
            </a:r>
          </a:p>
          <a:p>
            <a:pPr>
              <a:tabLst>
                <a:tab pos="180975" algn="l"/>
                <a:tab pos="300038" algn="l"/>
              </a:tabLst>
            </a:pPr>
            <a:r>
              <a:rPr lang="de-DE" altLang="de-DE" sz="2000" b="1" dirty="0"/>
              <a:t>	- Schlussprüfung besteht aus zwei Teilen </a:t>
            </a:r>
          </a:p>
          <a:p>
            <a:pPr>
              <a:tabLst>
                <a:tab pos="180975" algn="l"/>
                <a:tab pos="300038" algn="l"/>
              </a:tabLst>
            </a:pPr>
            <a:endParaRPr lang="de-DE" altLang="de-DE" sz="2000" b="1" dirty="0"/>
          </a:p>
          <a:p>
            <a:pPr>
              <a:tabLst>
                <a:tab pos="180975" algn="l"/>
                <a:tab pos="300038" algn="l"/>
              </a:tabLst>
            </a:pPr>
            <a:r>
              <a:rPr lang="de-DE" altLang="de-DE" sz="2000" b="1" dirty="0"/>
              <a:t>	- Teil 1:</a:t>
            </a:r>
          </a:p>
          <a:p>
            <a:pPr>
              <a:tabLst>
                <a:tab pos="180975" algn="l"/>
                <a:tab pos="300038" algn="l"/>
              </a:tabLst>
            </a:pPr>
            <a:r>
              <a:rPr lang="de-DE" altLang="de-DE" sz="2000" b="1" dirty="0"/>
              <a:t>			</a:t>
            </a:r>
            <a:r>
              <a:rPr lang="de-DE" altLang="de-DE" sz="2000" dirty="0"/>
              <a:t>-</a:t>
            </a:r>
            <a:r>
              <a:rPr lang="de-DE" altLang="de-DE" sz="2000" b="1" dirty="0"/>
              <a:t> </a:t>
            </a:r>
            <a:r>
              <a:rPr lang="de-CH" altLang="de-DE" sz="2000" dirty="0"/>
              <a:t>60 Min. ohne Hilfsmittel</a:t>
            </a:r>
          </a:p>
          <a:p>
            <a:pPr>
              <a:tabLst>
                <a:tab pos="180975" algn="l"/>
                <a:tab pos="300038" algn="l"/>
              </a:tabLst>
            </a:pPr>
            <a:r>
              <a:rPr lang="de-CH" altLang="de-DE" sz="2000" b="1" dirty="0"/>
              <a:t>			- Fragen aus den Repetitorien von allen Lehrjahren</a:t>
            </a:r>
          </a:p>
          <a:p>
            <a:pPr>
              <a:tabLst>
                <a:tab pos="180975" algn="l"/>
                <a:tab pos="300038" algn="l"/>
              </a:tabLst>
            </a:pPr>
            <a:r>
              <a:rPr lang="de-CH" altLang="de-DE" sz="2000" b="1" dirty="0"/>
              <a:t>			</a:t>
            </a:r>
            <a:r>
              <a:rPr lang="de-CH" altLang="de-DE" sz="2000" dirty="0"/>
              <a:t>-</a:t>
            </a:r>
            <a:r>
              <a:rPr lang="de-CH" altLang="de-DE" sz="2000" b="1" dirty="0"/>
              <a:t> </a:t>
            </a:r>
            <a:r>
              <a:rPr lang="de-CH" altLang="de-DE" sz="2000" dirty="0"/>
              <a:t>Die Repetitorien finden Sie auch auf der Homepage</a:t>
            </a:r>
          </a:p>
          <a:p>
            <a:pPr>
              <a:tabLst>
                <a:tab pos="180975" algn="l"/>
                <a:tab pos="300038" algn="l"/>
              </a:tabLst>
            </a:pPr>
            <a:endParaRPr lang="de-CH" altLang="de-DE" sz="2000" dirty="0"/>
          </a:p>
          <a:p>
            <a:pPr>
              <a:tabLst>
                <a:tab pos="180975" algn="l"/>
                <a:tab pos="300038" algn="l"/>
              </a:tabLst>
            </a:pPr>
            <a:r>
              <a:rPr lang="de-CH" altLang="de-DE" sz="2000" dirty="0"/>
              <a:t>	</a:t>
            </a:r>
            <a:r>
              <a:rPr lang="de-CH" altLang="de-DE" sz="2000" b="1" dirty="0"/>
              <a:t>	- Teil 2:</a:t>
            </a:r>
          </a:p>
          <a:p>
            <a:pPr>
              <a:tabLst>
                <a:tab pos="180975" algn="l"/>
                <a:tab pos="300038" algn="l"/>
              </a:tabLst>
            </a:pPr>
            <a:r>
              <a:rPr lang="de-CH" altLang="de-DE" sz="2000" b="1" dirty="0"/>
              <a:t>			</a:t>
            </a:r>
            <a:r>
              <a:rPr lang="de-CH" altLang="de-DE" sz="2000" dirty="0"/>
              <a:t>-</a:t>
            </a:r>
            <a:r>
              <a:rPr lang="de-CH" altLang="de-DE" sz="2000" b="1" dirty="0"/>
              <a:t> </a:t>
            </a:r>
            <a:r>
              <a:rPr lang="de-CH" altLang="de-DE" sz="2000" dirty="0"/>
              <a:t>60 Min. Open Book </a:t>
            </a:r>
          </a:p>
          <a:p>
            <a:pPr>
              <a:tabLst>
                <a:tab pos="180975" algn="l"/>
                <a:tab pos="300038" algn="l"/>
                <a:tab pos="446088" algn="l"/>
                <a:tab pos="566738" algn="l"/>
              </a:tabLst>
            </a:pPr>
            <a:r>
              <a:rPr lang="de-CH" altLang="de-DE" sz="2000" dirty="0"/>
              <a:t>			- Sie dürfen alle Unterlagen und Bücher aus dem 					Unterricht brauchen (kein Handy)</a:t>
            </a:r>
          </a:p>
          <a:p>
            <a:pPr>
              <a:tabLst>
                <a:tab pos="180975" algn="l"/>
                <a:tab pos="300038" algn="l"/>
                <a:tab pos="446088" algn="l"/>
                <a:tab pos="566738" algn="l"/>
              </a:tabLst>
            </a:pPr>
            <a:r>
              <a:rPr lang="de-CH" altLang="de-DE" sz="2000" dirty="0"/>
              <a:t>			</a:t>
            </a:r>
            <a:r>
              <a:rPr lang="de-CH" altLang="de-DE" sz="2000" b="1" dirty="0"/>
              <a:t>-</a:t>
            </a:r>
            <a:r>
              <a:rPr lang="de-CH" altLang="de-DE" sz="2000" dirty="0"/>
              <a:t> </a:t>
            </a:r>
            <a:r>
              <a:rPr lang="de-CH" altLang="de-DE" sz="2000" b="1" dirty="0"/>
              <a:t>Achten Sie darum, dass Sie Ordnung mit den 						Blättern/ Notizheft haben!</a:t>
            </a:r>
          </a:p>
          <a:p>
            <a:pPr>
              <a:tabLst>
                <a:tab pos="180975" algn="l"/>
                <a:tab pos="300038" algn="l"/>
                <a:tab pos="446088" algn="l"/>
                <a:tab pos="566738" algn="l"/>
              </a:tabLst>
            </a:pPr>
            <a:r>
              <a:rPr lang="de-CH" altLang="de-DE" sz="2000" b="1" dirty="0"/>
              <a:t>			- Blätter von Anfang an am richtigen Ort einordnen!</a:t>
            </a:r>
          </a:p>
          <a:p>
            <a:pPr>
              <a:tabLst>
                <a:tab pos="180975" algn="l"/>
                <a:tab pos="300038" algn="l"/>
                <a:tab pos="446088" algn="l"/>
                <a:tab pos="566738" algn="l"/>
              </a:tabLst>
            </a:pPr>
            <a:endParaRPr lang="de-CH" altLang="de-DE" sz="2000" b="1" dirty="0"/>
          </a:p>
          <a:p>
            <a:pPr>
              <a:tabLst>
                <a:tab pos="180975" algn="l"/>
                <a:tab pos="300038" algn="l"/>
                <a:tab pos="446088" algn="l"/>
                <a:tab pos="566738" algn="l"/>
              </a:tabLst>
            </a:pPr>
            <a:r>
              <a:rPr lang="de-CH" altLang="de-DE" sz="2000" b="1" dirty="0"/>
              <a:t>		 </a:t>
            </a:r>
            <a:br>
              <a:rPr lang="de-CH" altLang="de-DE" sz="2000" b="1" dirty="0"/>
            </a:br>
            <a:r>
              <a:rPr lang="de-CH" altLang="de-DE" sz="2000" b="1" dirty="0"/>
              <a:t>				</a:t>
            </a:r>
            <a:endParaRPr lang="de-CH" altLang="de-DE" sz="2000" dirty="0"/>
          </a:p>
        </p:txBody>
      </p:sp>
    </p:spTree>
    <p:extLst>
      <p:ext uri="{BB962C8B-B14F-4D97-AF65-F5344CB8AC3E}">
        <p14:creationId xmlns:p14="http://schemas.microsoft.com/office/powerpoint/2010/main" val="372983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2195736" y="188640"/>
            <a:ext cx="676875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br>
              <a:rPr kumimoji="0" lang="de-CH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Arial" pitchFamily="34" charset="0"/>
              </a:rPr>
            </a:br>
            <a:r>
              <a:rPr lang="de-CH" sz="2800" b="1" dirty="0">
                <a:cs typeface="Arial" pitchFamily="34" charset="0"/>
              </a:rPr>
              <a:t>Infos Gewerbeschule</a:t>
            </a:r>
            <a:br>
              <a:rPr kumimoji="0" lang="de-CH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</a:br>
            <a:endParaRPr kumimoji="0" lang="de-CH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rebuchet MS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95536" y="980728"/>
            <a:ext cx="6264696" cy="8340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Zusammenfassung Qualifikationsverfahren</a:t>
            </a:r>
            <a:endParaRPr lang="de-DE" sz="2000" dirty="0">
              <a:solidFill>
                <a:srgbClr val="FF0000"/>
              </a:solidFill>
            </a:endParaRPr>
          </a:p>
          <a:p>
            <a:pPr>
              <a:tabLst>
                <a:tab pos="180975" algn="l"/>
              </a:tabLst>
            </a:pPr>
            <a:endParaRPr lang="de-CH" altLang="de-DE" sz="2000" dirty="0"/>
          </a:p>
          <a:p>
            <a:pPr>
              <a:spcBef>
                <a:spcPct val="0"/>
              </a:spcBef>
              <a:tabLst>
                <a:tab pos="180975" algn="l"/>
              </a:tabLst>
              <a:defRPr/>
            </a:pPr>
            <a:r>
              <a:rPr lang="de-CH" sz="2000" dirty="0"/>
              <a:t>-	Alle 3 Bereiche (Erfahrungsnote, SP, VA) werden auf        	½ Noten gerundet.</a:t>
            </a:r>
            <a:br>
              <a:rPr lang="de-CH" altLang="de-DE" sz="2000" dirty="0">
                <a:latin typeface="Tahoma" panose="020B0604030504040204" pitchFamily="34" charset="0"/>
              </a:rPr>
            </a:br>
            <a:endParaRPr lang="de-CH" altLang="de-DE" sz="2000" dirty="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tabLst>
                <a:tab pos="180975" algn="l"/>
              </a:tabLst>
              <a:defRPr/>
            </a:pPr>
            <a:r>
              <a:rPr lang="de-DE" altLang="de-DE" sz="2000" dirty="0"/>
              <a:t>-</a:t>
            </a:r>
            <a:r>
              <a:rPr lang="de-DE" altLang="de-DE" sz="2000" dirty="0">
                <a:latin typeface="Tahoma" panose="020B0604030504040204" pitchFamily="34" charset="0"/>
              </a:rPr>
              <a:t>	</a:t>
            </a:r>
            <a:r>
              <a:rPr lang="de-CH" altLang="de-DE" sz="2000" dirty="0"/>
              <a:t>Durchschnitt aus den drei Teilnoten ist </a:t>
            </a:r>
            <a:r>
              <a:rPr lang="de-DE" sz="2000" dirty="0"/>
              <a:t>die </a:t>
            </a:r>
            <a:br>
              <a:rPr lang="de-DE" sz="2000" dirty="0"/>
            </a:br>
            <a:r>
              <a:rPr lang="de-DE" sz="2000" dirty="0"/>
              <a:t>	</a:t>
            </a:r>
            <a:r>
              <a:rPr lang="de-DE" sz="2000" dirty="0" err="1"/>
              <a:t>Fachnote</a:t>
            </a:r>
            <a:r>
              <a:rPr lang="de-DE" sz="2000" dirty="0"/>
              <a:t> ABU im Fähigkeitszeugnis </a:t>
            </a:r>
            <a:r>
              <a:rPr lang="de-CH" sz="2000" dirty="0"/>
              <a:t>(</a:t>
            </a:r>
            <a:r>
              <a:rPr lang="de-CH" altLang="de-DE" sz="2000" dirty="0"/>
              <a:t>1/10 Note)</a:t>
            </a:r>
          </a:p>
          <a:p>
            <a:pPr>
              <a:tabLst>
                <a:tab pos="180975" algn="l"/>
              </a:tabLst>
            </a:pPr>
            <a:endParaRPr lang="de-CH" altLang="de-DE" sz="2000" b="1" dirty="0"/>
          </a:p>
          <a:p>
            <a:r>
              <a:rPr lang="de-CH" altLang="de-DE" sz="2000" b="1" dirty="0"/>
              <a:t>	</a:t>
            </a:r>
            <a:r>
              <a:rPr lang="de-DE" sz="2000" b="1" dirty="0"/>
              <a:t>1/3 Erfahrungsnote </a:t>
            </a:r>
          </a:p>
          <a:p>
            <a:r>
              <a:rPr lang="de-DE" sz="2000" b="1" dirty="0"/>
              <a:t>+	1/3 Vertiefungsarbeit </a:t>
            </a:r>
          </a:p>
          <a:p>
            <a:r>
              <a:rPr lang="de-DE" sz="2000" b="1" dirty="0"/>
              <a:t>+	1/3 Schlussprüfung</a:t>
            </a:r>
          </a:p>
          <a:p>
            <a:r>
              <a:rPr lang="de-DE" sz="2000" b="1" dirty="0"/>
              <a:t> </a:t>
            </a:r>
          </a:p>
          <a:p>
            <a:r>
              <a:rPr lang="de-DE" sz="2000" b="1" dirty="0"/>
              <a:t>=	ABU Note im Abschlusszeugnis</a:t>
            </a:r>
          </a:p>
          <a:p>
            <a:pPr>
              <a:tabLst>
                <a:tab pos="180975" algn="l"/>
                <a:tab pos="330200" algn="l"/>
              </a:tabLst>
            </a:pPr>
            <a:endParaRPr lang="de-CH" altLang="de-DE" sz="2000" dirty="0"/>
          </a:p>
          <a:p>
            <a:pPr>
              <a:tabLst>
                <a:tab pos="180975" algn="l"/>
              </a:tabLst>
            </a:pPr>
            <a:br>
              <a:rPr lang="de-CH" altLang="de-DE" sz="2000" dirty="0">
                <a:latin typeface="Tahoma" panose="020B0604030504040204" pitchFamily="34" charset="0"/>
              </a:rPr>
            </a:br>
            <a:endParaRPr lang="de-DE" altLang="de-DE" sz="2000" b="1" dirty="0"/>
          </a:p>
          <a:p>
            <a:pPr>
              <a:tabLst>
                <a:tab pos="180975" algn="l"/>
              </a:tabLst>
            </a:pPr>
            <a:r>
              <a:rPr lang="de-DE" altLang="de-DE" sz="2000" dirty="0"/>
              <a:t>	</a:t>
            </a:r>
            <a:endParaRPr lang="de-CH" altLang="de-DE" sz="2000" dirty="0"/>
          </a:p>
          <a:p>
            <a:pPr marL="342900" indent="-342900">
              <a:buFontTx/>
              <a:buChar char="-"/>
              <a:tabLst>
                <a:tab pos="180975" algn="l"/>
              </a:tabLst>
            </a:pPr>
            <a:endParaRPr lang="de-CH" altLang="de-DE" sz="2000" dirty="0"/>
          </a:p>
          <a:p>
            <a:pPr>
              <a:tabLst>
                <a:tab pos="180975" algn="l"/>
              </a:tabLst>
            </a:pPr>
            <a:r>
              <a:rPr lang="de-DE" altLang="de-DE" sz="2000" dirty="0"/>
              <a:t>	</a:t>
            </a:r>
            <a:endParaRPr lang="de-CH" altLang="de-DE" sz="2000" dirty="0"/>
          </a:p>
          <a:p>
            <a:pPr>
              <a:tabLst>
                <a:tab pos="180975" algn="l"/>
              </a:tabLst>
            </a:pPr>
            <a:endParaRPr lang="de-CH" altLang="de-DE" sz="2400" dirty="0"/>
          </a:p>
          <a:p>
            <a:pPr>
              <a:tabLst>
                <a:tab pos="180975" algn="l"/>
              </a:tabLst>
            </a:pPr>
            <a:endParaRPr lang="de-DE" sz="2000" dirty="0"/>
          </a:p>
          <a:p>
            <a:pPr>
              <a:tabLst>
                <a:tab pos="180975" algn="l"/>
              </a:tabLst>
            </a:pPr>
            <a:endParaRPr lang="de-CH" sz="2000" dirty="0"/>
          </a:p>
          <a:p>
            <a:pPr>
              <a:tabLst>
                <a:tab pos="180975" algn="l"/>
              </a:tabLst>
            </a:pPr>
            <a:endParaRPr lang="de-CH" sz="2000" dirty="0"/>
          </a:p>
          <a:p>
            <a:br>
              <a:rPr lang="de-DE" sz="2400" dirty="0">
                <a:latin typeface="Trebuchet MS" pitchFamily="34" charset="0"/>
              </a:rPr>
            </a:br>
            <a:endParaRPr lang="de-CH" sz="2400" b="1" dirty="0"/>
          </a:p>
          <a:p>
            <a:endParaRPr lang="de-CH" sz="2000" dirty="0"/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B880B574-D4BF-40F4-ACD6-5AA5E2752FA1}"/>
              </a:ext>
            </a:extLst>
          </p:cNvPr>
          <p:cNvCxnSpPr/>
          <p:nvPr/>
        </p:nvCxnSpPr>
        <p:spPr>
          <a:xfrm>
            <a:off x="467544" y="4581128"/>
            <a:ext cx="43924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12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ückblick">
  <a:themeElements>
    <a:clrScheme name="Grü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360BA27CB75C64D9FE80CC8AEC64AC6" ma:contentTypeVersion="13" ma:contentTypeDescription="Ein neues Dokument erstellen." ma:contentTypeScope="" ma:versionID="a77deb69ab23865fd7ec8374216f3d6e">
  <xsd:schema xmlns:xsd="http://www.w3.org/2001/XMLSchema" xmlns:xs="http://www.w3.org/2001/XMLSchema" xmlns:p="http://schemas.microsoft.com/office/2006/metadata/properties" xmlns:ns3="c8d556ed-5fb3-4da1-bd15-d1c946bc2a2b" xmlns:ns4="9c3554cf-1513-4668-8ca7-206ff998ac70" targetNamespace="http://schemas.microsoft.com/office/2006/metadata/properties" ma:root="true" ma:fieldsID="814d6f8b63ecd4aa261c5c02b446b17e" ns3:_="" ns4:_="">
    <xsd:import namespace="c8d556ed-5fb3-4da1-bd15-d1c946bc2a2b"/>
    <xsd:import namespace="9c3554cf-1513-4668-8ca7-206ff998ac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d556ed-5fb3-4da1-bd15-d1c946bc2a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3554cf-1513-4668-8ca7-206ff998ac7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3D42D7-27D1-4B90-9141-9ADC3299C30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8d556ed-5fb3-4da1-bd15-d1c946bc2a2b"/>
    <ds:schemaRef ds:uri="http://purl.org/dc/elements/1.1/"/>
    <ds:schemaRef ds:uri="http://schemas.microsoft.com/office/2006/metadata/properties"/>
    <ds:schemaRef ds:uri="9c3554cf-1513-4668-8ca7-206ff998ac70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48F2350-5822-4D92-B8C2-BCA3598193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d556ed-5fb3-4da1-bd15-d1c946bc2a2b"/>
    <ds:schemaRef ds:uri="9c3554cf-1513-4668-8ca7-206ff998ac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539668A-56C8-4064-9C2C-DA1B62EFF8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TM02900769[[fn=Rückblick]]</Template>
  <TotalTime>0</TotalTime>
  <Words>467</Words>
  <Application>Microsoft Office PowerPoint</Application>
  <PresentationFormat>Bildschirmpräsentation (4:3)</PresentationFormat>
  <Paragraphs>108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Calibri Light</vt:lpstr>
      <vt:lpstr>Tahoma</vt:lpstr>
      <vt:lpstr>Trebuchet MS</vt:lpstr>
      <vt:lpstr>Wingdings</vt:lpstr>
      <vt:lpstr>Rückblick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gwslp02</dc:creator>
  <cp:lastModifiedBy>De-Stefani Silvano</cp:lastModifiedBy>
  <cp:revision>80</cp:revision>
  <cp:lastPrinted>2019-06-20T15:50:24Z</cp:lastPrinted>
  <dcterms:created xsi:type="dcterms:W3CDTF">2015-06-23T15:10:23Z</dcterms:created>
  <dcterms:modified xsi:type="dcterms:W3CDTF">2021-08-26T09:14:53Z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0x010100B360BA27CB75C64D9FE80CC8AEC64AC6</vt:lpwstr>
  </property>
</Properties>
</file>